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7" r:id="rId6"/>
    <p:sldId id="258" r:id="rId7"/>
    <p:sldId id="272" r:id="rId8"/>
    <p:sldId id="274" r:id="rId9"/>
    <p:sldId id="273" r:id="rId10"/>
    <p:sldId id="275" r:id="rId11"/>
    <p:sldId id="263" r:id="rId12"/>
    <p:sldId id="261" r:id="rId13"/>
    <p:sldId id="271" r:id="rId14"/>
    <p:sldId id="276" r:id="rId15"/>
    <p:sldId id="270" r:id="rId16"/>
    <p:sldId id="264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42"/>
    <a:srgbClr val="62B0CA"/>
    <a:srgbClr val="FD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24" autoAdjust="0"/>
  </p:normalViewPr>
  <p:slideViewPr>
    <p:cSldViewPr snapToGrid="0" snapToObjects="1">
      <p:cViewPr varScale="1">
        <p:scale>
          <a:sx n="104" d="100"/>
          <a:sy n="104" d="100"/>
        </p:scale>
        <p:origin x="15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24:10.41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7503-8E1D-EA4D-9FA4-EF3647DA9AB1}" type="datetimeFigureOut">
              <a:t>25-6-2019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95B0A-053E-A640-974B-B25A781037E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9639-F672-5843-99B7-2494D202C4AB}" type="datetimeFigureOut">
              <a:t>25-6-2019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9F9E-716C-374A-9D1C-85D4D12782D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9F9E-716C-374A-9D1C-85D4D12782D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3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" y="244543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-2" y="1348922"/>
            <a:ext cx="9144000" cy="498247"/>
          </a:xfrm>
          <a:solidFill>
            <a:srgbClr val="62B0CA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Logo-WINDSEEKER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83" y="4591064"/>
            <a:ext cx="2378568" cy="2180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04900"/>
            <a:ext cx="9144000" cy="5753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56810"/>
            <a:ext cx="9143999" cy="5237913"/>
          </a:xfrm>
          <a:ln w="3175" cmpd="sng">
            <a:noFill/>
          </a:ln>
          <a:effectLst/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1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1020"/>
          </a:xfrm>
        </p:spPr>
        <p:txBody>
          <a:bodyPr/>
          <a:lstStyle>
            <a:lvl1pPr marL="0" indent="0" algn="ctr">
              <a:buNone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pic>
        <p:nvPicPr>
          <p:cNvPr id="4" name="Picture 3" descr="Logo-WINDSEEKER_OSWA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04" y="5805881"/>
            <a:ext cx="1020559" cy="9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257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pic>
        <p:nvPicPr>
          <p:cNvPr id="8" name="Picture 7" descr="Logo-WINDSEEKER_OSWA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04" y="5805881"/>
            <a:ext cx="1020559" cy="935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bIns="140400" anchor="b">
            <a:noAutofit/>
          </a:bodyPr>
          <a:lstStyle>
            <a:lvl1pPr marL="0" indent="0" algn="ctr">
              <a:buNone/>
              <a:defRPr sz="2400" b="0" i="0">
                <a:latin typeface="GoodOT-Bold"/>
                <a:cs typeface="GoodO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bIns="140400" anchor="b">
            <a:noAutofit/>
          </a:bodyPr>
          <a:lstStyle>
            <a:lvl1pPr marL="0" indent="0" algn="ctr">
              <a:buNone/>
              <a:defRPr sz="2400" b="0" i="0">
                <a:latin typeface="GoodOT-Bold"/>
                <a:cs typeface="GoodO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5141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212848"/>
            <a:ext cx="4041775" cy="35141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pic>
        <p:nvPicPr>
          <p:cNvPr id="12" name="Picture 11" descr="Logo-WINDSEEKER_OSWA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04" y="5805881"/>
            <a:ext cx="1020559" cy="935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" y="244543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pic>
        <p:nvPicPr>
          <p:cNvPr id="17" name="Picture 16" descr="Logo-WINDSEEKER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83" y="4591064"/>
            <a:ext cx="2378568" cy="21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" y="244543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-1" y="6110628"/>
            <a:ext cx="9144000" cy="498247"/>
          </a:xfrm>
          <a:solidFill>
            <a:srgbClr val="62B0CA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+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-1" y="6110628"/>
            <a:ext cx="9144000" cy="498247"/>
          </a:xfrm>
          <a:solidFill>
            <a:srgbClr val="62B0CA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214729" y="1356811"/>
            <a:ext cx="6468045" cy="4504290"/>
          </a:xfrm>
          <a:ln w="3175" cmpd="sng">
            <a:noFill/>
          </a:ln>
          <a:effectLst/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+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-1" y="6110628"/>
            <a:ext cx="9144000" cy="498247"/>
          </a:xfrm>
          <a:solidFill>
            <a:srgbClr val="62B0CA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1356811"/>
            <a:ext cx="9143999" cy="4504290"/>
          </a:xfrm>
          <a:ln w="3175" cmpd="sng">
            <a:noFill/>
          </a:ln>
          <a:effectLst/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015" y="1104381"/>
            <a:ext cx="3825611" cy="4701500"/>
          </a:xfrm>
        </p:spPr>
        <p:txBody>
          <a:bodyPr lIns="468000" tIns="421200">
            <a:normAutofit/>
          </a:bodyPr>
          <a:lstStyle>
            <a:lvl1pPr marL="0" indent="0" algn="l">
              <a:buFont typeface="Arial"/>
              <a:buNone/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104382"/>
            <a:ext cx="4993015" cy="575361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pic>
        <p:nvPicPr>
          <p:cNvPr id="13" name="Picture 12" descr="Logo-WINDSEEKER_OSWA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04" y="5805881"/>
            <a:ext cx="1020559" cy="9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6"/>
            <a:ext cx="3581088" cy="5753619"/>
          </a:xfrm>
        </p:spPr>
        <p:txBody>
          <a:bodyPr lIns="252000" tIns="421200">
            <a:normAutofit/>
          </a:bodyPr>
          <a:lstStyle>
            <a:lvl1pPr marL="0" indent="0" algn="l">
              <a:buFont typeface="Arial"/>
              <a:buNone/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81088" y="1120466"/>
            <a:ext cx="5562912" cy="574883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"/>
            <a:ext cx="9144001" cy="1104379"/>
          </a:xfrm>
          <a:solidFill>
            <a:srgbClr val="FFA942"/>
          </a:solidFill>
        </p:spPr>
        <p:txBody>
          <a:bodyPr lIns="108000" tIns="46800" bIns="140400"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81088" cy="6874085"/>
          </a:xfrm>
        </p:spPr>
        <p:txBody>
          <a:bodyPr lIns="252000" tIns="421200">
            <a:normAutofit/>
          </a:bodyPr>
          <a:lstStyle>
            <a:lvl1pPr marL="0" indent="0" algn="l">
              <a:buFont typeface="Arial"/>
              <a:buNone/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81088" y="0"/>
            <a:ext cx="5562912" cy="6869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912" y="0"/>
            <a:ext cx="3581088" cy="5805881"/>
          </a:xfrm>
        </p:spPr>
        <p:txBody>
          <a:bodyPr lIns="252000" tIns="421200">
            <a:normAutofit/>
          </a:bodyPr>
          <a:lstStyle>
            <a:lvl1pPr marL="0" indent="0" algn="l">
              <a:buFont typeface="Arial"/>
              <a:buNone/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912" cy="68693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Logo-WINDSEEKER_OSWA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04" y="5805881"/>
            <a:ext cx="1020559" cy="9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1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2" r:id="rId4"/>
    <p:sldLayoutId id="2147483663" r:id="rId5"/>
    <p:sldLayoutId id="2147483658" r:id="rId6"/>
    <p:sldLayoutId id="2147483661" r:id="rId7"/>
    <p:sldLayoutId id="2147483665" r:id="rId8"/>
    <p:sldLayoutId id="2147483666" r:id="rId9"/>
    <p:sldLayoutId id="2147483654" r:id="rId10"/>
    <p:sldLayoutId id="2147483664" r:id="rId11"/>
    <p:sldLayoutId id="2147483655" r:id="rId12"/>
    <p:sldLayoutId id="2147483659" r:id="rId13"/>
    <p:sldLayoutId id="2147483650" r:id="rId14"/>
    <p:sldLayoutId id="2147483653" r:id="rId15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0000"/>
          </a:solidFill>
          <a:effectLst/>
          <a:latin typeface="Oswald Regular"/>
          <a:ea typeface="+mj-ea"/>
          <a:cs typeface="Oswald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000000"/>
          </a:solidFill>
          <a:latin typeface="GoodOT-Book"/>
          <a:ea typeface="+mn-ea"/>
          <a:cs typeface="GoodOT-Book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rgbClr val="000000"/>
          </a:solidFill>
          <a:latin typeface="GoodOT-Book"/>
          <a:ea typeface="+mn-ea"/>
          <a:cs typeface="GoodOT-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000000"/>
          </a:solidFill>
          <a:latin typeface="GoodOT-Book"/>
          <a:ea typeface="+mn-ea"/>
          <a:cs typeface="GoodOT-Book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rgbClr val="000000"/>
          </a:solidFill>
          <a:latin typeface="GoodOT-Book"/>
          <a:ea typeface="+mn-ea"/>
          <a:cs typeface="GoodOT-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000000"/>
          </a:solidFill>
          <a:latin typeface="GoodOT-Book"/>
          <a:ea typeface="+mn-ea"/>
          <a:cs typeface="GoodOT-Book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1" cy="1104379"/>
          </a:xfrm>
        </p:spPr>
        <p:txBody>
          <a:bodyPr/>
          <a:lstStyle/>
          <a:p>
            <a:r>
              <a:rPr lang="en-GB" sz="3600" dirty="0"/>
              <a:t>Safe Guarding and Child Protection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0"/>
          </p:nvPr>
        </p:nvSpPr>
        <p:spPr>
          <a:xfrm>
            <a:off x="-2" y="1109133"/>
            <a:ext cx="9144000" cy="498247"/>
          </a:xfrm>
        </p:spPr>
        <p:txBody>
          <a:bodyPr>
            <a:normAutofit fontScale="62500" lnSpcReduction="20000"/>
          </a:bodyPr>
          <a:lstStyle/>
          <a:p>
            <a:r>
              <a:rPr lang="en-GB" sz="4900" dirty="0" err="1">
                <a:latin typeface="Oswald Regular"/>
              </a:rPr>
              <a:t>Voorkom</a:t>
            </a:r>
            <a:r>
              <a:rPr lang="en-GB" sz="4900" dirty="0">
                <a:latin typeface="Oswald Regular"/>
              </a:rPr>
              <a:t> </a:t>
            </a:r>
            <a:r>
              <a:rPr lang="en-GB" sz="4900" dirty="0" err="1">
                <a:latin typeface="Oswald Regular"/>
              </a:rPr>
              <a:t>een</a:t>
            </a:r>
            <a:r>
              <a:rPr lang="en-GB" sz="4900" dirty="0">
                <a:latin typeface="Oswald Regular"/>
              </a:rPr>
              <a:t> #METOO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96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Missie van de organisatie</a:t>
            </a:r>
          </a:p>
          <a:p>
            <a:endParaRPr lang="nl-NL" dirty="0"/>
          </a:p>
          <a:p>
            <a:r>
              <a:rPr lang="nl-NL" dirty="0"/>
              <a:t>Basis principes</a:t>
            </a:r>
          </a:p>
          <a:p>
            <a:endParaRPr lang="nl-NL" dirty="0"/>
          </a:p>
          <a:p>
            <a:r>
              <a:rPr lang="nl-NL" dirty="0"/>
              <a:t>Procedures</a:t>
            </a:r>
          </a:p>
          <a:p>
            <a:endParaRPr lang="nl-NL" dirty="0"/>
          </a:p>
          <a:p>
            <a:r>
              <a:rPr lang="nl-NL" u="sng" dirty="0"/>
              <a:t>Training van bemanning, vrijwilligers</a:t>
            </a:r>
          </a:p>
          <a:p>
            <a:endParaRPr lang="nl-NL" dirty="0"/>
          </a:p>
          <a:p>
            <a:r>
              <a:rPr lang="nl-NL" dirty="0"/>
              <a:t>Management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Protocollen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>
          <a:xfrm>
            <a:off x="3581088" y="1125251"/>
            <a:ext cx="5562912" cy="5748834"/>
          </a:xfrm>
        </p:spPr>
      </p:pic>
      <p:sp>
        <p:nvSpPr>
          <p:cNvPr id="7" name="Tijdelijke aanduiding voor afbeelding 2"/>
          <p:cNvSpPr txBox="1">
            <a:spLocks/>
          </p:cNvSpPr>
          <p:nvPr/>
        </p:nvSpPr>
        <p:spPr>
          <a:xfrm>
            <a:off x="3581088" y="1125251"/>
            <a:ext cx="5562912" cy="57488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2051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seksuele interactie tussen bemanning en gasten/trainees</a:t>
            </a:r>
          </a:p>
          <a:p>
            <a:r>
              <a:rPr lang="nl-NL" dirty="0"/>
              <a:t>En of kapitein/stuurman en matroos</a:t>
            </a:r>
          </a:p>
          <a:p>
            <a:endParaRPr lang="nl-NL" dirty="0"/>
          </a:p>
          <a:p>
            <a:r>
              <a:rPr lang="nl-NL" dirty="0"/>
              <a:t>Niet in een afgesloten ruimte met 1 gast/trainee</a:t>
            </a:r>
          </a:p>
          <a:p>
            <a:endParaRPr lang="nl-NL" dirty="0"/>
          </a:p>
          <a:p>
            <a:r>
              <a:rPr lang="nl-NL" dirty="0"/>
              <a:t>Gescheiden slaapvertrekken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Voorbeelden procedures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1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16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Bemanning in een groepje van wacht met drank grappen maken</a:t>
            </a:r>
          </a:p>
          <a:p>
            <a:endParaRPr lang="nl-NL" dirty="0"/>
          </a:p>
          <a:p>
            <a:r>
              <a:rPr lang="nl-NL" dirty="0"/>
              <a:t>Idem voor trainees</a:t>
            </a:r>
          </a:p>
          <a:p>
            <a:endParaRPr lang="nl-NL" dirty="0"/>
          </a:p>
          <a:p>
            <a:r>
              <a:rPr lang="nl-NL" dirty="0"/>
              <a:t>Mismatch cultureel </a:t>
            </a:r>
          </a:p>
          <a:p>
            <a:endParaRPr lang="nl-NL" dirty="0"/>
          </a:p>
          <a:p>
            <a:r>
              <a:rPr lang="nl-NL" dirty="0"/>
              <a:t>Hutten indelingen – gelegenheid creëren</a:t>
            </a:r>
          </a:p>
          <a:p>
            <a:endParaRPr lang="nl-NL" dirty="0"/>
          </a:p>
          <a:p>
            <a:r>
              <a:rPr lang="nl-NL" dirty="0"/>
              <a:t>Alleen de wal 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verleden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b="1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835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Online b.v. RYA</a:t>
            </a:r>
          </a:p>
          <a:p>
            <a:endParaRPr lang="nl-NL" dirty="0"/>
          </a:p>
          <a:p>
            <a:r>
              <a:rPr lang="nl-NL" dirty="0" err="1"/>
              <a:t>Scheepsspecifieke</a:t>
            </a:r>
            <a:r>
              <a:rPr lang="nl-NL" dirty="0"/>
              <a:t> training (waar zitten de plekken voor alleen zijn??). Welke groep deze week? Wat betekend dat?</a:t>
            </a:r>
          </a:p>
          <a:p>
            <a:endParaRPr lang="nl-NL" dirty="0"/>
          </a:p>
          <a:p>
            <a:r>
              <a:rPr lang="nl-NL" dirty="0"/>
              <a:t>Dagelijks oog voor (en dus bespreken) hoe het gaat met de groep</a:t>
            </a:r>
          </a:p>
          <a:p>
            <a:endParaRPr lang="nl-NL" dirty="0"/>
          </a:p>
          <a:p>
            <a:r>
              <a:rPr lang="nl-NL" dirty="0"/>
              <a:t>Instructie van de trainees wat wel en niet kan aan boord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is </a:t>
            </a:r>
            <a:r>
              <a:rPr lang="en-US" dirty="0" err="1"/>
              <a:t>oplossing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b="1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28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 nu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7728"/>
          <a:stretch>
            <a:fillRect/>
          </a:stretch>
        </p:blipFill>
        <p:spPr/>
      </p:pic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0" y="1104381"/>
            <a:ext cx="3581088" cy="5753619"/>
          </a:xfrm>
          <a:prstGeom prst="rect">
            <a:avLst/>
          </a:prstGeom>
        </p:spPr>
        <p:txBody>
          <a:bodyPr vert="horz" lIns="252000" tIns="4212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000000"/>
                </a:solidFill>
                <a:latin typeface="GoodOT-Book"/>
                <a:ea typeface="+mn-ea"/>
                <a:cs typeface="GoodOT-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b="0" i="0" kern="1200">
                <a:solidFill>
                  <a:srgbClr val="000000"/>
                </a:solidFill>
                <a:latin typeface="GoodOT-Book"/>
                <a:ea typeface="+mn-ea"/>
                <a:cs typeface="GoodOT-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rgbClr val="000000"/>
                </a:solidFill>
                <a:latin typeface="GoodOT-Book"/>
                <a:ea typeface="+mn-ea"/>
                <a:cs typeface="GoodOT-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b="0" i="0" kern="1200">
                <a:solidFill>
                  <a:srgbClr val="000000"/>
                </a:solidFill>
                <a:latin typeface="GoodOT-Book"/>
                <a:ea typeface="+mn-ea"/>
                <a:cs typeface="GoodOT-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i="0" kern="1200">
                <a:solidFill>
                  <a:srgbClr val="000000"/>
                </a:solidFill>
                <a:latin typeface="GoodOT-Book"/>
                <a:ea typeface="+mn-ea"/>
                <a:cs typeface="GoodOT-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 dirty="0"/>
              <a:t>Sail Training Association Netherlands heeft opgenomen in het Sail </a:t>
            </a:r>
            <a:r>
              <a:rPr lang="nl-NL" dirty="0" err="1"/>
              <a:t>Trainings</a:t>
            </a:r>
            <a:r>
              <a:rPr lang="nl-NL" dirty="0"/>
              <a:t> Programma.</a:t>
            </a:r>
          </a:p>
          <a:p>
            <a:endParaRPr lang="nl-NL" dirty="0"/>
          </a:p>
          <a:p>
            <a:r>
              <a:rPr lang="nl-NL" dirty="0"/>
              <a:t>Er komt er een aan voor de binnenvaart i.s.m. de BBZ.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2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Intro ronde</a:t>
            </a:r>
          </a:p>
          <a:p>
            <a:endParaRPr lang="nl-NL" dirty="0"/>
          </a:p>
          <a:p>
            <a:r>
              <a:rPr lang="nl-NL" dirty="0"/>
              <a:t>Wat zijn de risico’s?</a:t>
            </a:r>
          </a:p>
          <a:p>
            <a:endParaRPr lang="nl-NL" dirty="0"/>
          </a:p>
          <a:p>
            <a:r>
              <a:rPr lang="nl-NL" dirty="0"/>
              <a:t>Hoe ziet een Child </a:t>
            </a:r>
            <a:r>
              <a:rPr lang="nl-NL" dirty="0" err="1"/>
              <a:t>Protection</a:t>
            </a:r>
            <a:r>
              <a:rPr lang="nl-NL" dirty="0"/>
              <a:t>/ Welfare Policy eruit?</a:t>
            </a:r>
          </a:p>
          <a:p>
            <a:endParaRPr lang="nl-NL" dirty="0"/>
          </a:p>
          <a:p>
            <a:r>
              <a:rPr lang="nl-NL" dirty="0"/>
              <a:t>Wat betekend het in de praktijk?</a:t>
            </a: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 </a:t>
            </a:r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/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Sinds 2004</a:t>
            </a:r>
          </a:p>
          <a:p>
            <a:endParaRPr lang="nl-NL" dirty="0"/>
          </a:p>
          <a:p>
            <a:r>
              <a:rPr lang="nl-NL" dirty="0"/>
              <a:t>25 </a:t>
            </a:r>
            <a:r>
              <a:rPr lang="nl-NL" dirty="0" err="1"/>
              <a:t>Tall</a:t>
            </a:r>
            <a:r>
              <a:rPr lang="nl-NL" dirty="0"/>
              <a:t> </a:t>
            </a:r>
            <a:r>
              <a:rPr lang="nl-NL" dirty="0" err="1"/>
              <a:t>Ships</a:t>
            </a:r>
            <a:endParaRPr lang="nl-NL" dirty="0"/>
          </a:p>
          <a:p>
            <a:endParaRPr lang="nl-NL" dirty="0"/>
          </a:p>
          <a:p>
            <a:r>
              <a:rPr lang="nl-NL" dirty="0"/>
              <a:t>12 000 + trainees</a:t>
            </a:r>
          </a:p>
          <a:p>
            <a:endParaRPr lang="nl-NL" dirty="0"/>
          </a:p>
          <a:p>
            <a:r>
              <a:rPr lang="nl-NL" dirty="0"/>
              <a:t>60 mentors + training</a:t>
            </a:r>
          </a:p>
          <a:p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9" r="25619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Ervaring</a:t>
            </a:r>
            <a:r>
              <a:rPr lang="en-US" sz="3600" dirty="0"/>
              <a:t> Windseeker 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Families</a:t>
            </a:r>
          </a:p>
          <a:p>
            <a:endParaRPr lang="nl-NL" dirty="0"/>
          </a:p>
          <a:p>
            <a:r>
              <a:rPr lang="nl-NL" dirty="0"/>
              <a:t>Schoolklassen</a:t>
            </a:r>
          </a:p>
          <a:p>
            <a:endParaRPr lang="nl-NL" dirty="0"/>
          </a:p>
          <a:p>
            <a:r>
              <a:rPr lang="nl-NL" dirty="0"/>
              <a:t>Bedrijven</a:t>
            </a:r>
          </a:p>
          <a:p>
            <a:endParaRPr lang="nl-NL" dirty="0"/>
          </a:p>
          <a:p>
            <a:r>
              <a:rPr lang="nl-NL" dirty="0"/>
              <a:t>Individuelen</a:t>
            </a:r>
          </a:p>
          <a:p>
            <a:endParaRPr lang="nl-NL" dirty="0"/>
          </a:p>
          <a:p>
            <a:r>
              <a:rPr lang="nl-NL" dirty="0"/>
              <a:t>Vrienden groepen</a:t>
            </a:r>
          </a:p>
          <a:p>
            <a:endParaRPr lang="nl-NL" dirty="0"/>
          </a:p>
          <a:p>
            <a:r>
              <a:rPr lang="nl-NL" dirty="0"/>
              <a:t>Is er verschil???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reizen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sp>
        <p:nvSpPr>
          <p:cNvPr id="7" name="Tijdelijke aanduiding voor afbeelding 2"/>
          <p:cNvSpPr txBox="1">
            <a:spLocks/>
          </p:cNvSpPr>
          <p:nvPr/>
        </p:nvSpPr>
        <p:spPr>
          <a:xfrm>
            <a:off x="3581088" y="1125251"/>
            <a:ext cx="5562912" cy="5748834"/>
          </a:xfrm>
          <a:prstGeom prst="rect">
            <a:avLst/>
          </a:prstGeom>
        </p:spPr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93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ervaring aan boord moet:</a:t>
            </a:r>
          </a:p>
          <a:p>
            <a:pPr marL="342900" indent="-342900">
              <a:buFontTx/>
              <a:buChar char="-"/>
            </a:pPr>
            <a:r>
              <a:rPr lang="nl-NL" dirty="0"/>
              <a:t>Fysieke veilig </a:t>
            </a:r>
          </a:p>
          <a:p>
            <a:pPr marL="342900" indent="-342900">
              <a:buFontTx/>
              <a:buChar char="-"/>
            </a:pPr>
            <a:r>
              <a:rPr lang="nl-NL" dirty="0"/>
              <a:t>Respectvol</a:t>
            </a:r>
          </a:p>
          <a:p>
            <a:pPr marL="342900" indent="-342900">
              <a:buFontTx/>
              <a:buChar char="-"/>
            </a:pPr>
            <a:r>
              <a:rPr lang="nl-NL" dirty="0"/>
              <a:t>Inclusief voor iedereen</a:t>
            </a:r>
          </a:p>
          <a:p>
            <a:pPr marL="342900" indent="-342900">
              <a:buFontTx/>
              <a:buChar char="-"/>
            </a:pPr>
            <a:r>
              <a:rPr lang="nl-NL" dirty="0"/>
              <a:t>Goed begeleid</a:t>
            </a:r>
          </a:p>
          <a:p>
            <a:endParaRPr lang="nl-NL" dirty="0"/>
          </a:p>
          <a:p>
            <a:r>
              <a:rPr lang="nl-NL" dirty="0"/>
              <a:t>DUS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Emotioneel veilig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Onze verplichting</a:t>
            </a:r>
          </a:p>
        </p:txBody>
      </p:sp>
      <p:pic>
        <p:nvPicPr>
          <p:cNvPr id="5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13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05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Verkrachting</a:t>
            </a:r>
          </a:p>
          <a:p>
            <a:r>
              <a:rPr lang="nl-NL" dirty="0"/>
              <a:t>Aanranding</a:t>
            </a:r>
          </a:p>
          <a:p>
            <a:r>
              <a:rPr lang="nl-NL" dirty="0"/>
              <a:t>Lastig vallen</a:t>
            </a:r>
          </a:p>
          <a:p>
            <a:r>
              <a:rPr lang="nl-NL" dirty="0"/>
              <a:t>Pesten</a:t>
            </a:r>
          </a:p>
          <a:p>
            <a:r>
              <a:rPr lang="nl-NL" dirty="0"/>
              <a:t>Niet welkom voelen</a:t>
            </a:r>
          </a:p>
          <a:p>
            <a:endParaRPr lang="nl-NL" dirty="0"/>
          </a:p>
          <a:p>
            <a:r>
              <a:rPr lang="nl-NL" dirty="0"/>
              <a:t>De aard kan dus divers zijn:</a:t>
            </a:r>
          </a:p>
          <a:p>
            <a:r>
              <a:rPr lang="nl-NL" dirty="0"/>
              <a:t>seksueel, fysiek, mentaal, emotioneel, discriminatie, autoriteit</a:t>
            </a:r>
          </a:p>
          <a:p>
            <a:endParaRPr lang="nl-NL" dirty="0"/>
          </a:p>
          <a:p>
            <a:r>
              <a:rPr lang="nl-NL" dirty="0"/>
              <a:t>Valse beschuldiging!!!!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Risico’s</a:t>
            </a:r>
          </a:p>
        </p:txBody>
      </p:sp>
    </p:spTree>
    <p:extLst>
      <p:ext uri="{BB962C8B-B14F-4D97-AF65-F5344CB8AC3E}">
        <p14:creationId xmlns:p14="http://schemas.microsoft.com/office/powerpoint/2010/main" val="205394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20466"/>
            <a:ext cx="9144000" cy="5753619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nl-NL" dirty="0"/>
              <a:t>Ongepaste interactie – woorden en gedrag = soms</a:t>
            </a:r>
          </a:p>
          <a:p>
            <a:pPr marL="342900" indent="-342900">
              <a:buFontTx/>
              <a:buChar char="-"/>
            </a:pPr>
            <a:r>
              <a:rPr lang="nl-NL" dirty="0"/>
              <a:t>Misinterpretatie van gedrag</a:t>
            </a:r>
          </a:p>
          <a:p>
            <a:pPr marL="342900" indent="-342900">
              <a:buFontTx/>
              <a:buChar char="-"/>
            </a:pPr>
            <a:r>
              <a:rPr lang="nl-NL" dirty="0"/>
              <a:t>Gebruik van drugs/alcohol</a:t>
            </a:r>
          </a:p>
          <a:p>
            <a:endParaRPr lang="nl-NL" dirty="0"/>
          </a:p>
          <a:p>
            <a:r>
              <a:rPr lang="nl-NL" dirty="0"/>
              <a:t>Wat als incident wordt gezien als het gedrag wordt ervaren als:</a:t>
            </a:r>
          </a:p>
          <a:p>
            <a:endParaRPr lang="nl-NL" dirty="0"/>
          </a:p>
          <a:p>
            <a:r>
              <a:rPr lang="nl-NL" dirty="0"/>
              <a:t>Intimiderend </a:t>
            </a:r>
          </a:p>
          <a:p>
            <a:r>
              <a:rPr lang="nl-NL" dirty="0"/>
              <a:t>Bedreigend </a:t>
            </a:r>
          </a:p>
          <a:p>
            <a:r>
              <a:rPr lang="nl-NL" dirty="0"/>
              <a:t>Verstorend </a:t>
            </a:r>
          </a:p>
          <a:p>
            <a:r>
              <a:rPr lang="nl-NL" dirty="0"/>
              <a:t>Aanvallend</a:t>
            </a:r>
          </a:p>
          <a:p>
            <a:endParaRPr lang="nl-NL" dirty="0"/>
          </a:p>
          <a:p>
            <a:r>
              <a:rPr lang="nl-NL" dirty="0"/>
              <a:t>Valse beschuldiging kan zijn van afwijzing maar ook als “wraak” voor ander verkeerd gedrag.. “Ik zal je hebben” 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Oorzaken</a:t>
            </a:r>
          </a:p>
        </p:txBody>
      </p:sp>
    </p:spTree>
    <p:extLst>
      <p:ext uri="{BB962C8B-B14F-4D97-AF65-F5344CB8AC3E}">
        <p14:creationId xmlns:p14="http://schemas.microsoft.com/office/powerpoint/2010/main" val="417132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20466"/>
            <a:ext cx="9144000" cy="575361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Anyone under the age of 16 years should be considered as a child/young person for the purposes of this document </a:t>
            </a:r>
            <a:endParaRPr lang="nl-NL" dirty="0"/>
          </a:p>
          <a:p>
            <a:r>
              <a:rPr lang="en-US" dirty="0"/>
              <a:t> </a:t>
            </a:r>
            <a:endParaRPr lang="nl-NL" dirty="0"/>
          </a:p>
          <a:p>
            <a:pPr lvl="0"/>
            <a:r>
              <a:rPr lang="en-GB" dirty="0"/>
              <a:t>Vulnerable adults/adults at risk are defined as any persons aged 16 or over who:</a:t>
            </a:r>
            <a:endParaRPr lang="nl-NL" dirty="0"/>
          </a:p>
          <a:p>
            <a:r>
              <a:rPr lang="en-US" dirty="0"/>
              <a:t> </a:t>
            </a:r>
            <a:endParaRPr lang="nl-NL" dirty="0"/>
          </a:p>
          <a:p>
            <a:r>
              <a:rPr lang="en-US" dirty="0"/>
              <a:t>(a) are unable to safeguard their own wellbeing, property, rights or other interests,</a:t>
            </a:r>
            <a:endParaRPr lang="nl-NL" dirty="0"/>
          </a:p>
          <a:p>
            <a:r>
              <a:rPr lang="en-US" dirty="0"/>
              <a:t> </a:t>
            </a:r>
            <a:endParaRPr lang="nl-NL" dirty="0"/>
          </a:p>
          <a:p>
            <a:r>
              <a:rPr lang="en-US" dirty="0"/>
              <a:t>(b) are at risk of harm, and</a:t>
            </a:r>
            <a:endParaRPr lang="nl-NL" dirty="0"/>
          </a:p>
          <a:p>
            <a:r>
              <a:rPr lang="en-US" dirty="0"/>
              <a:t> </a:t>
            </a:r>
            <a:endParaRPr lang="nl-NL" dirty="0"/>
          </a:p>
          <a:p>
            <a:r>
              <a:rPr lang="en-US" dirty="0"/>
              <a:t>(c) because they are affected by disability, mental disorder, illness or physical or mental infirmity, are more vulnerable to being harmed than adults who are not so affected.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kwetsbaar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2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Onzekerheid: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Ik voel me niet welkom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Pas ik in de groep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Sociale verschillen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Bij jongeren ontdekken van seksualiteit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Etc..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het </a:t>
            </a:r>
            <a:r>
              <a:rPr lang="en-US" dirty="0" err="1"/>
              <a:t>klein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9" y="0"/>
            <a:ext cx="1141072" cy="1045891"/>
          </a:xfrm>
          <a:prstGeom prst="rect">
            <a:avLst/>
          </a:prstGeom>
        </p:spPr>
      </p:pic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r="13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5380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232868F67AF48AD65E93A9C15FFE0" ma:contentTypeVersion="9" ma:contentTypeDescription="Een nieuw document maken." ma:contentTypeScope="" ma:versionID="34cfcf8cda78db8ab0311d98c1a19a71">
  <xsd:schema xmlns:xsd="http://www.w3.org/2001/XMLSchema" xmlns:xs="http://www.w3.org/2001/XMLSchema" xmlns:p="http://schemas.microsoft.com/office/2006/metadata/properties" xmlns:ns2="dce0f102-e7a7-4ec8-8c99-354b4e99fb61" xmlns:ns3="44c94f64-7aa9-405d-a6e5-b72ec1b99c7a" targetNamespace="http://schemas.microsoft.com/office/2006/metadata/properties" ma:root="true" ma:fieldsID="a459eb9838a2b729b1c16a21b13607bb" ns2:_="" ns3:_="">
    <xsd:import namespace="dce0f102-e7a7-4ec8-8c99-354b4e99fb61"/>
    <xsd:import namespace="44c94f64-7aa9-405d-a6e5-b72ec1b99c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0f102-e7a7-4ec8-8c99-354b4e99fb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94f64-7aa9-405d-a6e5-b72ec1b99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1FCFB-9745-4BEB-B536-258EAD0F9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059DD-1C4D-4958-9214-FE274384F69F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44c94f64-7aa9-405d-a6e5-b72ec1b99c7a"/>
    <ds:schemaRef ds:uri="http://schemas.microsoft.com/office/2006/documentManagement/types"/>
    <ds:schemaRef ds:uri="http://purl.org/dc/terms/"/>
    <ds:schemaRef ds:uri="http://purl.org/dc/elements/1.1/"/>
    <ds:schemaRef ds:uri="dce0f102-e7a7-4ec8-8c99-354b4e99fb6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BD48E65-DB33-4C8A-BF32-0F7F80007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0f102-e7a7-4ec8-8c99-354b4e99fb61"/>
    <ds:schemaRef ds:uri="44c94f64-7aa9-405d-a6e5-b72ec1b99c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10081</TotalTime>
  <Words>374</Words>
  <Application>Microsoft Office PowerPoint</Application>
  <PresentationFormat>Diavoorstelling (4:3)</PresentationFormat>
  <Paragraphs>142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GoodOT-Bold</vt:lpstr>
      <vt:lpstr>GoodOT-Book</vt:lpstr>
      <vt:lpstr>Oswald Regular</vt:lpstr>
      <vt:lpstr>Executive</vt:lpstr>
      <vt:lpstr>Safe Guarding and Child Protection</vt:lpstr>
      <vt:lpstr>Presentatie </vt:lpstr>
      <vt:lpstr>Ervaring Windseeker </vt:lpstr>
      <vt:lpstr>De reizen</vt:lpstr>
      <vt:lpstr>Onze verplichting</vt:lpstr>
      <vt:lpstr>Risico’s</vt:lpstr>
      <vt:lpstr>Oorzaken</vt:lpstr>
      <vt:lpstr>Wat is kwetsbaar?</vt:lpstr>
      <vt:lpstr>In het klein </vt:lpstr>
      <vt:lpstr>Protocollen</vt:lpstr>
      <vt:lpstr>Voorbeelden procedures</vt:lpstr>
      <vt:lpstr>Uit het verleden</vt:lpstr>
      <vt:lpstr>Training is oplossing</vt:lpstr>
      <vt:lpstr>En 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WINDSEEKER</dc:title>
  <dc:creator>Albert Heijn</dc:creator>
  <cp:lastModifiedBy>Pam Wennekes</cp:lastModifiedBy>
  <cp:revision>62</cp:revision>
  <dcterms:created xsi:type="dcterms:W3CDTF">2014-11-08T11:40:19Z</dcterms:created>
  <dcterms:modified xsi:type="dcterms:W3CDTF">2019-06-25T10:34:33Z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0x010100DB4232868F67AF48AD65E93A9C15FFE0</vt:lpwstr>
  </property>
</Properties>
</file>