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56" r:id="rId5"/>
    <p:sldId id="267" r:id="rId6"/>
    <p:sldId id="258" r:id="rId7"/>
    <p:sldId id="272" r:id="rId8"/>
    <p:sldId id="274" r:id="rId9"/>
    <p:sldId id="273" r:id="rId10"/>
    <p:sldId id="275" r:id="rId11"/>
    <p:sldId id="263" r:id="rId12"/>
    <p:sldId id="261" r:id="rId13"/>
    <p:sldId id="271" r:id="rId14"/>
    <p:sldId id="276" r:id="rId15"/>
    <p:sldId id="270" r:id="rId16"/>
    <p:sldId id="264" r:id="rId17"/>
    <p:sldId id="25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P" initials="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942"/>
    <a:srgbClr val="62B0CA"/>
    <a:srgbClr val="FDFF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25" autoAdjust="0"/>
    <p:restoredTop sz="94624" autoAdjust="0"/>
  </p:normalViewPr>
  <p:slideViewPr>
    <p:cSldViewPr snapToGrid="0" snapToObjects="1">
      <p:cViewPr varScale="1">
        <p:scale>
          <a:sx n="104" d="100"/>
          <a:sy n="104" d="100"/>
        </p:scale>
        <p:origin x="157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1-23T09:24:10.410" idx="1">
    <p:pos x="10" y="10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CD7503-8E1D-EA4D-9FA4-EF3647DA9AB1}" type="datetimeFigureOut">
              <a:t>25-6-2019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A95B0A-053E-A640-974B-B25A781037E1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896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109639-F672-5843-99B7-2494D202C4AB}" type="datetimeFigureOut">
              <a:t>25-6-2019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8D9F9E-716C-374A-9D1C-85D4D12782D5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792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D9F9E-716C-374A-9D1C-85D4D12782D5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0830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01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-2" y="244543"/>
            <a:ext cx="9144001" cy="1104379"/>
          </a:xfrm>
          <a:solidFill>
            <a:srgbClr val="FFA942"/>
          </a:solidFill>
        </p:spPr>
        <p:txBody>
          <a:bodyPr lIns="108000" tIns="46800" bIns="140400" anchor="b">
            <a:noAutofit/>
          </a:bodyPr>
          <a:lstStyle>
            <a:lvl1pPr>
              <a:lnSpc>
                <a:spcPct val="100000"/>
              </a:lnSpc>
              <a:defRPr sz="48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0"/>
          </p:nvPr>
        </p:nvSpPr>
        <p:spPr>
          <a:xfrm>
            <a:off x="-2" y="1348922"/>
            <a:ext cx="9144000" cy="498247"/>
          </a:xfrm>
          <a:solidFill>
            <a:srgbClr val="62B0CA"/>
          </a:solidFill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7" name="Picture 16" descr="Logo-WINDSEEKER_whit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883" y="4591064"/>
            <a:ext cx="2378568" cy="218016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 Title +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-1" y="1"/>
            <a:ext cx="9144001" cy="1104379"/>
          </a:xfrm>
          <a:solidFill>
            <a:srgbClr val="FFA942"/>
          </a:solidFill>
        </p:spPr>
        <p:txBody>
          <a:bodyPr lIns="108000" tIns="46800" bIns="140400" anchor="b">
            <a:noAutofit/>
          </a:bodyPr>
          <a:lstStyle>
            <a:lvl1pPr>
              <a:lnSpc>
                <a:spcPct val="100000"/>
              </a:lnSpc>
              <a:defRPr sz="48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104900"/>
            <a:ext cx="9144000" cy="57531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 Title +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-1" y="1"/>
            <a:ext cx="9144001" cy="1104379"/>
          </a:xfrm>
          <a:solidFill>
            <a:srgbClr val="FFA942"/>
          </a:solidFill>
        </p:spPr>
        <p:txBody>
          <a:bodyPr lIns="108000" tIns="46800" bIns="140400" anchor="b">
            <a:noAutofit/>
          </a:bodyPr>
          <a:lstStyle>
            <a:lvl1pPr>
              <a:lnSpc>
                <a:spcPct val="100000"/>
              </a:lnSpc>
              <a:defRPr sz="48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</a:t>
            </a:r>
            <a:endParaRPr 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"/>
          </p:nvPr>
        </p:nvSpPr>
        <p:spPr>
          <a:xfrm>
            <a:off x="0" y="1356810"/>
            <a:ext cx="9143999" cy="5237913"/>
          </a:xfrm>
          <a:ln w="3175" cmpd="sng">
            <a:noFill/>
          </a:ln>
          <a:effectLst/>
        </p:spPr>
        <p:txBody>
          <a:bodyPr anchor="t"/>
          <a:lstStyle>
            <a:lvl1pPr marL="0" indent="0" algn="ctr">
              <a:buNone/>
              <a:defRPr sz="3200">
                <a:effectLst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6141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1020"/>
          </a:xfrm>
        </p:spPr>
        <p:txBody>
          <a:bodyPr/>
          <a:lstStyle>
            <a:lvl1pPr marL="0" indent="0" algn="ctr">
              <a:buNone/>
              <a:defRPr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-1" y="1"/>
            <a:ext cx="9144001" cy="1104379"/>
          </a:xfrm>
          <a:solidFill>
            <a:srgbClr val="FFA942"/>
          </a:solidFill>
        </p:spPr>
        <p:txBody>
          <a:bodyPr lIns="108000" tIns="46800" bIns="140400" anchor="b">
            <a:noAutofit/>
          </a:bodyPr>
          <a:lstStyle>
            <a:lvl1pPr>
              <a:lnSpc>
                <a:spcPct val="100000"/>
              </a:lnSpc>
              <a:defRPr sz="48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</a:t>
            </a:r>
            <a:endParaRPr lang="en-US" dirty="0"/>
          </a:p>
        </p:txBody>
      </p:sp>
      <p:pic>
        <p:nvPicPr>
          <p:cNvPr id="4" name="Picture 3" descr="Logo-WINDSEEKER_OSWALD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3504" y="5805881"/>
            <a:ext cx="1020559" cy="935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5224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42574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-1" y="1"/>
            <a:ext cx="9144001" cy="1104379"/>
          </a:xfrm>
          <a:solidFill>
            <a:srgbClr val="FFA942"/>
          </a:solidFill>
        </p:spPr>
        <p:txBody>
          <a:bodyPr lIns="108000" tIns="46800" bIns="140400" anchor="b">
            <a:noAutofit/>
          </a:bodyPr>
          <a:lstStyle>
            <a:lvl1pPr>
              <a:lnSpc>
                <a:spcPct val="100000"/>
              </a:lnSpc>
              <a:defRPr sz="48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</a:t>
            </a:r>
            <a:endParaRPr lang="en-US" dirty="0"/>
          </a:p>
        </p:txBody>
      </p:sp>
      <p:pic>
        <p:nvPicPr>
          <p:cNvPr id="8" name="Picture 7" descr="Logo-WINDSEEKER_OSWALD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3504" y="5805881"/>
            <a:ext cx="1020559" cy="93543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bIns="140400" anchor="b">
            <a:noAutofit/>
          </a:bodyPr>
          <a:lstStyle>
            <a:lvl1pPr marL="0" indent="0" algn="ctr">
              <a:buNone/>
              <a:defRPr sz="2400" b="0" i="0">
                <a:latin typeface="GoodOT-Bold"/>
                <a:cs typeface="GoodO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bIns="140400" anchor="b">
            <a:noAutofit/>
          </a:bodyPr>
          <a:lstStyle>
            <a:lvl1pPr marL="0" indent="0" algn="ctr">
              <a:buNone/>
              <a:defRPr sz="2400" b="0" i="0">
                <a:latin typeface="GoodOT-Bold"/>
                <a:cs typeface="GoodO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514149"/>
          </a:xfrm>
        </p:spPr>
        <p:txBody>
          <a:bodyPr/>
          <a:lstStyle>
            <a:lvl1pPr>
              <a:defRPr sz="2000"/>
            </a:lvl1pPr>
          </a:lstStyle>
          <a:p>
            <a:pPr lvl="0"/>
            <a:r>
              <a:rPr lang="en-US" dirty="0"/>
              <a:t>Click to edit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212848"/>
            <a:ext cx="4041775" cy="3514149"/>
          </a:xfrm>
        </p:spPr>
        <p:txBody>
          <a:bodyPr/>
          <a:lstStyle>
            <a:lvl1pPr>
              <a:defRPr sz="2000"/>
            </a:lvl1pPr>
          </a:lstStyle>
          <a:p>
            <a:pPr lvl="0"/>
            <a:r>
              <a:rPr lang="en-US" dirty="0"/>
              <a:t>Click to edit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-1" y="1"/>
            <a:ext cx="9144001" cy="1104379"/>
          </a:xfrm>
          <a:solidFill>
            <a:srgbClr val="FFA942"/>
          </a:solidFill>
        </p:spPr>
        <p:txBody>
          <a:bodyPr lIns="108000" tIns="46800" bIns="140400" anchor="b">
            <a:noAutofit/>
          </a:bodyPr>
          <a:lstStyle>
            <a:lvl1pPr>
              <a:lnSpc>
                <a:spcPct val="100000"/>
              </a:lnSpc>
              <a:defRPr sz="48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</a:t>
            </a:r>
            <a:endParaRPr lang="en-US" dirty="0"/>
          </a:p>
        </p:txBody>
      </p:sp>
      <p:pic>
        <p:nvPicPr>
          <p:cNvPr id="12" name="Picture 11" descr="Logo-WINDSEEKER_OSWALD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3504" y="5805881"/>
            <a:ext cx="1020559" cy="93543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01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-2" y="244543"/>
            <a:ext cx="9144001" cy="1104379"/>
          </a:xfrm>
          <a:solidFill>
            <a:srgbClr val="FFA942"/>
          </a:solidFill>
        </p:spPr>
        <p:txBody>
          <a:bodyPr lIns="108000" tIns="46800" bIns="140400" anchor="b">
            <a:noAutofit/>
          </a:bodyPr>
          <a:lstStyle>
            <a:lvl1pPr>
              <a:lnSpc>
                <a:spcPct val="100000"/>
              </a:lnSpc>
              <a:defRPr sz="48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</a:t>
            </a:r>
            <a:endParaRPr lang="en-US" dirty="0"/>
          </a:p>
        </p:txBody>
      </p:sp>
      <p:pic>
        <p:nvPicPr>
          <p:cNvPr id="17" name="Picture 16" descr="Logo-WINDSEEKER_whit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883" y="4591064"/>
            <a:ext cx="2378568" cy="2180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09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.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01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-2" y="244543"/>
            <a:ext cx="9144001" cy="1104379"/>
          </a:xfrm>
          <a:solidFill>
            <a:srgbClr val="FFA942"/>
          </a:solidFill>
        </p:spPr>
        <p:txBody>
          <a:bodyPr lIns="108000" tIns="46800" bIns="140400" anchor="b">
            <a:noAutofit/>
          </a:bodyPr>
          <a:lstStyle>
            <a:lvl1pPr>
              <a:lnSpc>
                <a:spcPct val="100000"/>
              </a:lnSpc>
              <a:defRPr sz="48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0"/>
          </p:nvPr>
        </p:nvSpPr>
        <p:spPr>
          <a:xfrm>
            <a:off x="-1" y="6110628"/>
            <a:ext cx="9144000" cy="498247"/>
          </a:xfrm>
          <a:solidFill>
            <a:srgbClr val="62B0CA"/>
          </a:solidFill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673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 Title +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>
            <a:spLocks noGrp="1"/>
          </p:cNvSpPr>
          <p:nvPr>
            <p:ph type="subTitle" idx="10"/>
          </p:nvPr>
        </p:nvSpPr>
        <p:spPr>
          <a:xfrm>
            <a:off x="-1" y="6110628"/>
            <a:ext cx="9144000" cy="498247"/>
          </a:xfrm>
          <a:solidFill>
            <a:srgbClr val="62B0CA"/>
          </a:solidFill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-1" y="1"/>
            <a:ext cx="9144001" cy="1104379"/>
          </a:xfrm>
          <a:solidFill>
            <a:srgbClr val="FFA942"/>
          </a:solidFill>
        </p:spPr>
        <p:txBody>
          <a:bodyPr lIns="108000" tIns="46800" bIns="140400" anchor="b">
            <a:noAutofit/>
          </a:bodyPr>
          <a:lstStyle>
            <a:lvl1pPr>
              <a:lnSpc>
                <a:spcPct val="100000"/>
              </a:lnSpc>
              <a:defRPr sz="48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</a:t>
            </a:r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"/>
          </p:nvPr>
        </p:nvSpPr>
        <p:spPr>
          <a:xfrm>
            <a:off x="1214729" y="1356811"/>
            <a:ext cx="6468045" cy="4504290"/>
          </a:xfrm>
          <a:ln w="3175" cmpd="sng">
            <a:noFill/>
          </a:ln>
          <a:effectLst/>
        </p:spPr>
        <p:txBody>
          <a:bodyPr anchor="t"/>
          <a:lstStyle>
            <a:lvl1pPr marL="0" indent="0" algn="ctr">
              <a:buNone/>
              <a:defRPr sz="3200">
                <a:effectLst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311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 Title +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>
            <a:spLocks noGrp="1"/>
          </p:cNvSpPr>
          <p:nvPr>
            <p:ph type="subTitle" idx="10"/>
          </p:nvPr>
        </p:nvSpPr>
        <p:spPr>
          <a:xfrm>
            <a:off x="-1" y="6110628"/>
            <a:ext cx="9144000" cy="498247"/>
          </a:xfrm>
          <a:solidFill>
            <a:srgbClr val="62B0CA"/>
          </a:solidFill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-1" y="1"/>
            <a:ext cx="9144001" cy="1104379"/>
          </a:xfrm>
          <a:solidFill>
            <a:srgbClr val="FFA942"/>
          </a:solidFill>
        </p:spPr>
        <p:txBody>
          <a:bodyPr lIns="108000" tIns="46800" bIns="140400" anchor="b">
            <a:noAutofit/>
          </a:bodyPr>
          <a:lstStyle>
            <a:lvl1pPr>
              <a:lnSpc>
                <a:spcPct val="100000"/>
              </a:lnSpc>
              <a:defRPr sz="48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</a:t>
            </a:r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"/>
          </p:nvPr>
        </p:nvSpPr>
        <p:spPr>
          <a:xfrm>
            <a:off x="0" y="1356811"/>
            <a:ext cx="9143999" cy="4504290"/>
          </a:xfrm>
          <a:ln w="3175" cmpd="sng">
            <a:noFill/>
          </a:ln>
          <a:effectLst/>
        </p:spPr>
        <p:txBody>
          <a:bodyPr anchor="t"/>
          <a:lstStyle>
            <a:lvl1pPr marL="0" indent="0" algn="ctr">
              <a:buNone/>
              <a:defRPr sz="3200">
                <a:effectLst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339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 Title + Pictur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3015" y="1104381"/>
            <a:ext cx="3825611" cy="4701500"/>
          </a:xfrm>
        </p:spPr>
        <p:txBody>
          <a:bodyPr lIns="468000" tIns="421200">
            <a:normAutofit/>
          </a:bodyPr>
          <a:lstStyle>
            <a:lvl1pPr marL="0" indent="0" algn="l">
              <a:buFont typeface="Arial"/>
              <a:buNone/>
              <a:defRPr sz="2400"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0" y="1104382"/>
            <a:ext cx="4993015" cy="5753618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-1" y="1"/>
            <a:ext cx="9144001" cy="1104379"/>
          </a:xfrm>
          <a:solidFill>
            <a:srgbClr val="FFA942"/>
          </a:solidFill>
        </p:spPr>
        <p:txBody>
          <a:bodyPr lIns="108000" tIns="46800" bIns="140400" anchor="b">
            <a:noAutofit/>
          </a:bodyPr>
          <a:lstStyle>
            <a:lvl1pPr>
              <a:lnSpc>
                <a:spcPct val="100000"/>
              </a:lnSpc>
              <a:defRPr sz="48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</a:t>
            </a:r>
            <a:endParaRPr lang="en-US" dirty="0"/>
          </a:p>
        </p:txBody>
      </p:sp>
      <p:pic>
        <p:nvPicPr>
          <p:cNvPr id="13" name="Picture 12" descr="Logo-WINDSEEKER_OSWALD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3504" y="5805881"/>
            <a:ext cx="1020559" cy="935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734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 Title + Pictur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0466"/>
            <a:ext cx="3581088" cy="5753619"/>
          </a:xfrm>
        </p:spPr>
        <p:txBody>
          <a:bodyPr lIns="252000" tIns="421200">
            <a:normAutofit/>
          </a:bodyPr>
          <a:lstStyle>
            <a:lvl1pPr marL="0" indent="0" algn="l">
              <a:buFont typeface="Arial"/>
              <a:buNone/>
              <a:defRPr sz="2400"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3581088" y="1120466"/>
            <a:ext cx="5562912" cy="5748834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-1" y="1"/>
            <a:ext cx="9144001" cy="1104379"/>
          </a:xfrm>
          <a:solidFill>
            <a:srgbClr val="FFA942"/>
          </a:solidFill>
        </p:spPr>
        <p:txBody>
          <a:bodyPr lIns="108000" tIns="46800" bIns="140400" anchor="b">
            <a:noAutofit/>
          </a:bodyPr>
          <a:lstStyle>
            <a:lvl1pPr>
              <a:lnSpc>
                <a:spcPct val="100000"/>
              </a:lnSpc>
              <a:defRPr sz="48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263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 Pictur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3581088" cy="6874085"/>
          </a:xfrm>
        </p:spPr>
        <p:txBody>
          <a:bodyPr lIns="252000" tIns="421200">
            <a:normAutofit/>
          </a:bodyPr>
          <a:lstStyle>
            <a:lvl1pPr marL="0" indent="0" algn="l">
              <a:buFont typeface="Arial"/>
              <a:buNone/>
              <a:defRPr sz="2400"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3581088" y="0"/>
            <a:ext cx="5562912" cy="68693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357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 Pictur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2912" y="0"/>
            <a:ext cx="3581088" cy="5805881"/>
          </a:xfrm>
        </p:spPr>
        <p:txBody>
          <a:bodyPr lIns="252000" tIns="421200">
            <a:normAutofit/>
          </a:bodyPr>
          <a:lstStyle>
            <a:lvl1pPr marL="0" indent="0" algn="l">
              <a:buFont typeface="Arial"/>
              <a:buNone/>
              <a:defRPr sz="2400"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562912" cy="6869300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 descr="Logo-WINDSEEKER_OSWALD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3504" y="5805881"/>
            <a:ext cx="1020559" cy="935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018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F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67" r:id="rId3"/>
    <p:sldLayoutId id="2147483662" r:id="rId4"/>
    <p:sldLayoutId id="2147483663" r:id="rId5"/>
    <p:sldLayoutId id="2147483658" r:id="rId6"/>
    <p:sldLayoutId id="2147483661" r:id="rId7"/>
    <p:sldLayoutId id="2147483665" r:id="rId8"/>
    <p:sldLayoutId id="2147483666" r:id="rId9"/>
    <p:sldLayoutId id="2147483654" r:id="rId10"/>
    <p:sldLayoutId id="2147483664" r:id="rId11"/>
    <p:sldLayoutId id="2147483655" r:id="rId12"/>
    <p:sldLayoutId id="2147483659" r:id="rId13"/>
    <p:sldLayoutId id="2147483650" r:id="rId14"/>
    <p:sldLayoutId id="2147483653" r:id="rId15"/>
  </p:sldLayoutIdLst>
  <p:hf sldNum="0"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rgbClr val="000000"/>
          </a:solidFill>
          <a:effectLst/>
          <a:latin typeface="Oswald Regular"/>
          <a:ea typeface="+mj-ea"/>
          <a:cs typeface="Oswald Regular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0" i="0" kern="1200">
          <a:solidFill>
            <a:srgbClr val="000000"/>
          </a:solidFill>
          <a:latin typeface="GoodOT-Book"/>
          <a:ea typeface="+mn-ea"/>
          <a:cs typeface="GoodOT-Book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b="0" i="0" kern="1200">
          <a:solidFill>
            <a:srgbClr val="000000"/>
          </a:solidFill>
          <a:latin typeface="GoodOT-Book"/>
          <a:ea typeface="+mn-ea"/>
          <a:cs typeface="GoodOT-Book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b="0" i="0" kern="1200">
          <a:solidFill>
            <a:srgbClr val="000000"/>
          </a:solidFill>
          <a:latin typeface="GoodOT-Book"/>
          <a:ea typeface="+mn-ea"/>
          <a:cs typeface="GoodOT-Book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b="0" i="0" kern="1200">
          <a:solidFill>
            <a:srgbClr val="000000"/>
          </a:solidFill>
          <a:latin typeface="GoodOT-Book"/>
          <a:ea typeface="+mn-ea"/>
          <a:cs typeface="GoodOT-Book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b="0" i="0" kern="1200">
          <a:solidFill>
            <a:srgbClr val="000000"/>
          </a:solidFill>
          <a:latin typeface="GoodOT-Book"/>
          <a:ea typeface="+mn-ea"/>
          <a:cs typeface="GoodOT-Book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comments" Target="../comments/comment1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0"/>
            <a:ext cx="9144001" cy="1104379"/>
          </a:xfrm>
        </p:spPr>
        <p:txBody>
          <a:bodyPr/>
          <a:lstStyle/>
          <a:p>
            <a:r>
              <a:rPr lang="en-GB" sz="3600" dirty="0"/>
              <a:t>Safe Guarding and Child Protection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0"/>
          </p:nvPr>
        </p:nvSpPr>
        <p:spPr>
          <a:xfrm>
            <a:off x="-2" y="1109133"/>
            <a:ext cx="9144000" cy="498247"/>
          </a:xfrm>
        </p:spPr>
        <p:txBody>
          <a:bodyPr>
            <a:normAutofit fontScale="62500" lnSpcReduction="20000"/>
          </a:bodyPr>
          <a:lstStyle/>
          <a:p>
            <a:r>
              <a:rPr lang="en-GB" sz="4900" dirty="0" err="1">
                <a:latin typeface="Oswald Regular"/>
              </a:rPr>
              <a:t>Voorkom</a:t>
            </a:r>
            <a:r>
              <a:rPr lang="en-GB" sz="4900" dirty="0">
                <a:latin typeface="Oswald Regular"/>
              </a:rPr>
              <a:t> </a:t>
            </a:r>
            <a:r>
              <a:rPr lang="en-GB" sz="4900" dirty="0" err="1">
                <a:latin typeface="Oswald Regular"/>
              </a:rPr>
              <a:t>een</a:t>
            </a:r>
            <a:r>
              <a:rPr lang="en-GB" sz="4900" dirty="0">
                <a:latin typeface="Oswald Regular"/>
              </a:rPr>
              <a:t> #METOO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0960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Missie van de organisatie</a:t>
            </a:r>
          </a:p>
          <a:p>
            <a:endParaRPr lang="nl-NL" dirty="0"/>
          </a:p>
          <a:p>
            <a:r>
              <a:rPr lang="nl-NL" dirty="0"/>
              <a:t>Basis principes</a:t>
            </a:r>
          </a:p>
          <a:p>
            <a:endParaRPr lang="nl-NL" dirty="0"/>
          </a:p>
          <a:p>
            <a:r>
              <a:rPr lang="nl-NL" dirty="0"/>
              <a:t>Procedures</a:t>
            </a:r>
          </a:p>
          <a:p>
            <a:endParaRPr lang="nl-NL" dirty="0"/>
          </a:p>
          <a:p>
            <a:r>
              <a:rPr lang="nl-NL" u="sng" dirty="0"/>
              <a:t>Training van bemanning, vrijwilligers</a:t>
            </a:r>
          </a:p>
          <a:p>
            <a:endParaRPr lang="nl-NL" dirty="0"/>
          </a:p>
          <a:p>
            <a:r>
              <a:rPr lang="nl-NL" dirty="0"/>
              <a:t>Management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/>
              <a:t>Protocollen</a:t>
            </a:r>
            <a:endParaRPr lang="en-GB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4009" y="0"/>
            <a:ext cx="1141072" cy="1045891"/>
          </a:xfrm>
          <a:prstGeom prst="rect">
            <a:avLst/>
          </a:prstGeom>
        </p:spPr>
      </p:pic>
      <p:pic>
        <p:nvPicPr>
          <p:cNvPr id="8" name="Tijdelijke aanduiding voor afbeelding 7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12" r="13712"/>
          <a:stretch>
            <a:fillRect/>
          </a:stretch>
        </p:blipFill>
        <p:spPr>
          <a:xfrm>
            <a:off x="3581088" y="1125251"/>
            <a:ext cx="5562912" cy="5748834"/>
          </a:xfrm>
        </p:spPr>
      </p:pic>
      <p:sp>
        <p:nvSpPr>
          <p:cNvPr id="7" name="Tijdelijke aanduiding voor afbeelding 2"/>
          <p:cNvSpPr txBox="1">
            <a:spLocks/>
          </p:cNvSpPr>
          <p:nvPr/>
        </p:nvSpPr>
        <p:spPr>
          <a:xfrm>
            <a:off x="3581088" y="1125251"/>
            <a:ext cx="5562912" cy="5748834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4020518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Geen seksuele interactie tussen bemanning en gasten/trainees</a:t>
            </a:r>
          </a:p>
          <a:p>
            <a:r>
              <a:rPr lang="nl-NL" dirty="0"/>
              <a:t>En of kapitein/stuurman en matroos</a:t>
            </a:r>
          </a:p>
          <a:p>
            <a:endParaRPr lang="nl-NL" dirty="0"/>
          </a:p>
          <a:p>
            <a:r>
              <a:rPr lang="nl-NL" dirty="0"/>
              <a:t>Niet in een afgesloten ruimte met 1 gast/trainee</a:t>
            </a:r>
          </a:p>
          <a:p>
            <a:endParaRPr lang="nl-NL" dirty="0"/>
          </a:p>
          <a:p>
            <a:r>
              <a:rPr lang="nl-NL" dirty="0"/>
              <a:t>Gescheiden slaapvertrekken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Voorbeelden procedures</a:t>
            </a:r>
          </a:p>
        </p:txBody>
      </p:sp>
      <p:pic>
        <p:nvPicPr>
          <p:cNvPr id="5" name="Tijdelijke aanduiding voor afbeelding 4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15" b="112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311656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Bemanning in een groepje van wacht met drank grappen maken</a:t>
            </a:r>
          </a:p>
          <a:p>
            <a:endParaRPr lang="nl-NL" dirty="0"/>
          </a:p>
          <a:p>
            <a:r>
              <a:rPr lang="nl-NL" dirty="0"/>
              <a:t>Idem voor trainees</a:t>
            </a:r>
          </a:p>
          <a:p>
            <a:endParaRPr lang="nl-NL" dirty="0"/>
          </a:p>
          <a:p>
            <a:r>
              <a:rPr lang="nl-NL" dirty="0"/>
              <a:t>Mismatch cultureel </a:t>
            </a:r>
          </a:p>
          <a:p>
            <a:endParaRPr lang="nl-NL" dirty="0"/>
          </a:p>
          <a:p>
            <a:r>
              <a:rPr lang="nl-NL" dirty="0"/>
              <a:t>Hutten indelingen – gelegenheid creëren</a:t>
            </a:r>
          </a:p>
          <a:p>
            <a:endParaRPr lang="nl-NL" dirty="0"/>
          </a:p>
          <a:p>
            <a:r>
              <a:rPr lang="nl-NL" dirty="0"/>
              <a:t>Alleen de wal op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nl-NL" dirty="0"/>
          </a:p>
        </p:txBody>
      </p:sp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Uit</a:t>
            </a:r>
            <a:r>
              <a:rPr lang="en-US" dirty="0"/>
              <a:t> het </a:t>
            </a:r>
            <a:r>
              <a:rPr lang="en-US" dirty="0" err="1"/>
              <a:t>verleden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4009" y="0"/>
            <a:ext cx="1141072" cy="1045891"/>
          </a:xfrm>
          <a:prstGeom prst="rect">
            <a:avLst/>
          </a:prstGeom>
        </p:spPr>
      </p:pic>
      <p:pic>
        <p:nvPicPr>
          <p:cNvPr id="6" name="Tijdelijke aanduiding voor afbeelding 5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48" b="1124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683557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Online b.v. RYA</a:t>
            </a:r>
          </a:p>
          <a:p>
            <a:endParaRPr lang="nl-NL" dirty="0"/>
          </a:p>
          <a:p>
            <a:r>
              <a:rPr lang="nl-NL" dirty="0" err="1"/>
              <a:t>Scheepsspecifieke</a:t>
            </a:r>
            <a:r>
              <a:rPr lang="nl-NL" dirty="0"/>
              <a:t> training (waar zitten de plekken voor alleen zijn??). Welke groep deze week? Wat betekend dat?</a:t>
            </a:r>
          </a:p>
          <a:p>
            <a:endParaRPr lang="nl-NL" dirty="0"/>
          </a:p>
          <a:p>
            <a:r>
              <a:rPr lang="nl-NL" dirty="0"/>
              <a:t>Dagelijks oog voor (en dus bespreken) hoe het gaat met de groep</a:t>
            </a:r>
          </a:p>
          <a:p>
            <a:endParaRPr lang="nl-NL" dirty="0"/>
          </a:p>
          <a:p>
            <a:r>
              <a:rPr lang="nl-NL" dirty="0"/>
              <a:t>Instructie van de trainees wat wel en niet kan aan boord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Training is </a:t>
            </a:r>
            <a:r>
              <a:rPr lang="en-US" dirty="0" err="1"/>
              <a:t>oplossing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4009" y="0"/>
            <a:ext cx="1141072" cy="1045891"/>
          </a:xfrm>
          <a:prstGeom prst="rect">
            <a:avLst/>
          </a:prstGeom>
        </p:spPr>
      </p:pic>
      <p:pic>
        <p:nvPicPr>
          <p:cNvPr id="6" name="Tijdelijke aanduiding voor afbeelding 5"/>
          <p:cNvPicPr>
            <a:picLocks noGrp="1" noChangeAspect="1"/>
          </p:cNvPicPr>
          <p:nvPr>
            <p:ph type="pic" sz="quarter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48" b="1124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552834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  <a:p>
            <a:endParaRPr lang="nl-NL" dirty="0"/>
          </a:p>
        </p:txBody>
      </p:sp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En nu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4009" y="0"/>
            <a:ext cx="1141072" cy="1045891"/>
          </a:xfrm>
          <a:prstGeom prst="rect">
            <a:avLst/>
          </a:prstGeom>
        </p:spPr>
      </p:pic>
      <p:pic>
        <p:nvPicPr>
          <p:cNvPr id="8" name="Tijdelijke aanduiding voor afbeelding 7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28" r="17728"/>
          <a:stretch>
            <a:fillRect/>
          </a:stretch>
        </p:blipFill>
        <p:spPr/>
      </p:pic>
      <p:sp>
        <p:nvSpPr>
          <p:cNvPr id="7" name="Tijdelijke aanduiding voor inhoud 1"/>
          <p:cNvSpPr txBox="1">
            <a:spLocks/>
          </p:cNvSpPr>
          <p:nvPr/>
        </p:nvSpPr>
        <p:spPr>
          <a:xfrm>
            <a:off x="0" y="1104381"/>
            <a:ext cx="3581088" cy="5753619"/>
          </a:xfrm>
          <a:prstGeom prst="rect">
            <a:avLst/>
          </a:prstGeom>
        </p:spPr>
        <p:txBody>
          <a:bodyPr vert="horz" lIns="252000" tIns="42120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/>
              <a:buNone/>
              <a:defRPr sz="2400" b="0" i="0" kern="1200">
                <a:solidFill>
                  <a:srgbClr val="000000"/>
                </a:solidFill>
                <a:latin typeface="GoodOT-Book"/>
                <a:ea typeface="+mn-ea"/>
                <a:cs typeface="GoodOT-Book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b="0" i="0" kern="1200">
                <a:solidFill>
                  <a:srgbClr val="000000"/>
                </a:solidFill>
                <a:latin typeface="GoodOT-Book"/>
                <a:ea typeface="+mn-ea"/>
                <a:cs typeface="GoodOT-Book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b="0" i="0" kern="1200">
                <a:solidFill>
                  <a:srgbClr val="000000"/>
                </a:solidFill>
                <a:latin typeface="GoodOT-Book"/>
                <a:ea typeface="+mn-ea"/>
                <a:cs typeface="GoodOT-Book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b="0" i="0" kern="1200">
                <a:solidFill>
                  <a:srgbClr val="000000"/>
                </a:solidFill>
                <a:latin typeface="GoodOT-Book"/>
                <a:ea typeface="+mn-ea"/>
                <a:cs typeface="GoodOT-Book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b="0" i="0" kern="1200">
                <a:solidFill>
                  <a:srgbClr val="000000"/>
                </a:solidFill>
                <a:latin typeface="GoodOT-Book"/>
                <a:ea typeface="+mn-ea"/>
                <a:cs typeface="GoodOT-Book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nl-NL" dirty="0"/>
              <a:t>Sail Training Association Netherlands heeft opgenomen in het Sail </a:t>
            </a:r>
            <a:r>
              <a:rPr lang="nl-NL" dirty="0" err="1"/>
              <a:t>Trainings</a:t>
            </a:r>
            <a:r>
              <a:rPr lang="nl-NL" dirty="0"/>
              <a:t> Programma.</a:t>
            </a:r>
          </a:p>
          <a:p>
            <a:endParaRPr lang="nl-NL" dirty="0"/>
          </a:p>
          <a:p>
            <a:r>
              <a:rPr lang="nl-NL" dirty="0"/>
              <a:t>Er komt er een aan voor de binnenvaart i.s.m. de BBZ.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420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Intro ronde</a:t>
            </a:r>
          </a:p>
          <a:p>
            <a:endParaRPr lang="nl-NL" dirty="0"/>
          </a:p>
          <a:p>
            <a:r>
              <a:rPr lang="nl-NL" dirty="0"/>
              <a:t>Wat zijn de risico’s?</a:t>
            </a:r>
          </a:p>
          <a:p>
            <a:endParaRPr lang="nl-NL" dirty="0"/>
          </a:p>
          <a:p>
            <a:r>
              <a:rPr lang="nl-NL" dirty="0"/>
              <a:t>Hoe ziet een Child </a:t>
            </a:r>
            <a:r>
              <a:rPr lang="nl-NL" dirty="0" err="1"/>
              <a:t>Protection</a:t>
            </a:r>
            <a:r>
              <a:rPr lang="nl-NL" dirty="0"/>
              <a:t>/ Welfare Policy eruit?</a:t>
            </a:r>
          </a:p>
          <a:p>
            <a:endParaRPr lang="nl-NL" dirty="0"/>
          </a:p>
          <a:p>
            <a:r>
              <a:rPr lang="nl-NL" dirty="0"/>
              <a:t>Wat betekend het in de praktijk?</a:t>
            </a:r>
          </a:p>
          <a:p>
            <a:endParaRPr lang="en-US" dirty="0"/>
          </a:p>
        </p:txBody>
      </p:sp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Presentatie </a:t>
            </a:r>
          </a:p>
        </p:txBody>
      </p:sp>
      <p:pic>
        <p:nvPicPr>
          <p:cNvPr id="10" name="Tijdelijke aanduiding voor afbeelding 9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12" r="13712"/>
          <a:stretch>
            <a:fillRect/>
          </a:stretch>
        </p:blipFill>
        <p:spPr/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4009" y="0"/>
            <a:ext cx="1141072" cy="1045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695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Sinds 2004</a:t>
            </a:r>
          </a:p>
          <a:p>
            <a:endParaRPr lang="nl-NL" dirty="0"/>
          </a:p>
          <a:p>
            <a:r>
              <a:rPr lang="nl-NL" dirty="0"/>
              <a:t>25 </a:t>
            </a:r>
            <a:r>
              <a:rPr lang="nl-NL" dirty="0" err="1"/>
              <a:t>Tall</a:t>
            </a:r>
            <a:r>
              <a:rPr lang="nl-NL" dirty="0"/>
              <a:t> </a:t>
            </a:r>
            <a:r>
              <a:rPr lang="nl-NL" dirty="0" err="1"/>
              <a:t>Ships</a:t>
            </a:r>
            <a:endParaRPr lang="nl-NL" dirty="0"/>
          </a:p>
          <a:p>
            <a:endParaRPr lang="nl-NL" dirty="0"/>
          </a:p>
          <a:p>
            <a:r>
              <a:rPr lang="nl-NL" dirty="0"/>
              <a:t>12 000 + trainees</a:t>
            </a:r>
          </a:p>
          <a:p>
            <a:endParaRPr lang="nl-NL" dirty="0"/>
          </a:p>
          <a:p>
            <a:r>
              <a:rPr lang="nl-NL" dirty="0"/>
              <a:t>60 mentors + training</a:t>
            </a:r>
          </a:p>
          <a:p>
            <a:endParaRPr lang="nl-NL" dirty="0"/>
          </a:p>
        </p:txBody>
      </p:sp>
      <p:pic>
        <p:nvPicPr>
          <p:cNvPr id="5" name="Tijdelijke aanduiding voor afbeelding 4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19" r="25619"/>
          <a:stretch>
            <a:fillRect/>
          </a:stretch>
        </p:blipFill>
        <p:spPr/>
      </p:pic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 err="1"/>
              <a:t>Ervaring</a:t>
            </a:r>
            <a:r>
              <a:rPr lang="en-US" sz="3600" dirty="0"/>
              <a:t> Windseeker </a:t>
            </a:r>
            <a:endParaRPr lang="nl-NL" sz="3600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4009" y="0"/>
            <a:ext cx="1141072" cy="1045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811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Families</a:t>
            </a:r>
          </a:p>
          <a:p>
            <a:endParaRPr lang="nl-NL" dirty="0"/>
          </a:p>
          <a:p>
            <a:r>
              <a:rPr lang="nl-NL" dirty="0"/>
              <a:t>Schoolklassen</a:t>
            </a:r>
          </a:p>
          <a:p>
            <a:endParaRPr lang="nl-NL" dirty="0"/>
          </a:p>
          <a:p>
            <a:r>
              <a:rPr lang="nl-NL" dirty="0"/>
              <a:t>Bedrijven</a:t>
            </a:r>
          </a:p>
          <a:p>
            <a:endParaRPr lang="nl-NL" dirty="0"/>
          </a:p>
          <a:p>
            <a:r>
              <a:rPr lang="nl-NL" dirty="0"/>
              <a:t>Individuelen</a:t>
            </a:r>
          </a:p>
          <a:p>
            <a:endParaRPr lang="nl-NL" dirty="0"/>
          </a:p>
          <a:p>
            <a:r>
              <a:rPr lang="nl-NL" dirty="0"/>
              <a:t>Vrienden groepen</a:t>
            </a:r>
          </a:p>
          <a:p>
            <a:endParaRPr lang="nl-NL" dirty="0"/>
          </a:p>
          <a:p>
            <a:r>
              <a:rPr lang="nl-NL" dirty="0"/>
              <a:t>Is er verschil???</a:t>
            </a:r>
          </a:p>
        </p:txBody>
      </p:sp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De </a:t>
            </a:r>
            <a:r>
              <a:rPr lang="en-GB" dirty="0" err="1"/>
              <a:t>reizen</a:t>
            </a:r>
            <a:endParaRPr lang="en-GB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4009" y="0"/>
            <a:ext cx="1141072" cy="1045891"/>
          </a:xfrm>
          <a:prstGeom prst="rect">
            <a:avLst/>
          </a:prstGeom>
        </p:spPr>
      </p:pic>
      <p:sp>
        <p:nvSpPr>
          <p:cNvPr id="7" name="Tijdelijke aanduiding voor afbeelding 2"/>
          <p:cNvSpPr txBox="1">
            <a:spLocks/>
          </p:cNvSpPr>
          <p:nvPr/>
        </p:nvSpPr>
        <p:spPr>
          <a:xfrm>
            <a:off x="3581088" y="1125251"/>
            <a:ext cx="5562912" cy="5748834"/>
          </a:xfrm>
          <a:prstGeom prst="rect">
            <a:avLst/>
          </a:prstGeom>
        </p:spPr>
      </p:sp>
      <p:pic>
        <p:nvPicPr>
          <p:cNvPr id="10" name="Tijdelijke aanduiding voor afbeelding 9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12" r="137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989390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ervaring aan boord moet:</a:t>
            </a:r>
          </a:p>
          <a:p>
            <a:pPr marL="342900" indent="-342900">
              <a:buFontTx/>
              <a:buChar char="-"/>
            </a:pPr>
            <a:r>
              <a:rPr lang="nl-NL" dirty="0"/>
              <a:t>Fysieke veilig </a:t>
            </a:r>
          </a:p>
          <a:p>
            <a:pPr marL="342900" indent="-342900">
              <a:buFontTx/>
              <a:buChar char="-"/>
            </a:pPr>
            <a:r>
              <a:rPr lang="nl-NL" dirty="0"/>
              <a:t>Respectvol</a:t>
            </a:r>
          </a:p>
          <a:p>
            <a:pPr marL="342900" indent="-342900">
              <a:buFontTx/>
              <a:buChar char="-"/>
            </a:pPr>
            <a:r>
              <a:rPr lang="nl-NL" dirty="0"/>
              <a:t>Inclusief voor iedereen</a:t>
            </a:r>
          </a:p>
          <a:p>
            <a:pPr marL="342900" indent="-342900">
              <a:buFontTx/>
              <a:buChar char="-"/>
            </a:pPr>
            <a:r>
              <a:rPr lang="nl-NL" dirty="0"/>
              <a:t>Goed begeleid</a:t>
            </a:r>
          </a:p>
          <a:p>
            <a:endParaRPr lang="nl-NL" dirty="0"/>
          </a:p>
          <a:p>
            <a:r>
              <a:rPr lang="nl-NL" dirty="0"/>
              <a:t>DUS</a:t>
            </a:r>
          </a:p>
          <a:p>
            <a:endParaRPr lang="nl-NL" dirty="0"/>
          </a:p>
          <a:p>
            <a:pPr marL="342900" indent="-342900">
              <a:buFontTx/>
              <a:buChar char="-"/>
            </a:pPr>
            <a:r>
              <a:rPr lang="nl-NL" dirty="0"/>
              <a:t>Emotioneel veilig</a:t>
            </a:r>
          </a:p>
          <a:p>
            <a:endParaRPr lang="nl-NL" dirty="0"/>
          </a:p>
          <a:p>
            <a:pPr marL="342900" indent="-342900">
              <a:buFontTx/>
              <a:buChar char="-"/>
            </a:pPr>
            <a:endParaRPr lang="nl-NL" dirty="0"/>
          </a:p>
        </p:txBody>
      </p:sp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Onze verplichting</a:t>
            </a:r>
          </a:p>
        </p:txBody>
      </p:sp>
      <p:pic>
        <p:nvPicPr>
          <p:cNvPr id="5" name="Tijdelijke aanduiding voor afbeelding 5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97" r="1369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20055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Verkrachting</a:t>
            </a:r>
          </a:p>
          <a:p>
            <a:r>
              <a:rPr lang="nl-NL" dirty="0"/>
              <a:t>Aanranding</a:t>
            </a:r>
          </a:p>
          <a:p>
            <a:r>
              <a:rPr lang="nl-NL" dirty="0"/>
              <a:t>Lastig vallen</a:t>
            </a:r>
          </a:p>
          <a:p>
            <a:r>
              <a:rPr lang="nl-NL" dirty="0"/>
              <a:t>Pesten</a:t>
            </a:r>
          </a:p>
          <a:p>
            <a:r>
              <a:rPr lang="nl-NL" dirty="0"/>
              <a:t>Niet welkom voelen</a:t>
            </a:r>
          </a:p>
          <a:p>
            <a:endParaRPr lang="nl-NL" dirty="0"/>
          </a:p>
          <a:p>
            <a:r>
              <a:rPr lang="nl-NL" dirty="0"/>
              <a:t>De aard kan dus divers zijn:</a:t>
            </a:r>
          </a:p>
          <a:p>
            <a:r>
              <a:rPr lang="nl-NL" dirty="0"/>
              <a:t>seksueel, fysiek, mentaal, emotioneel, discriminatie, autoriteit</a:t>
            </a:r>
          </a:p>
          <a:p>
            <a:endParaRPr lang="nl-NL" dirty="0"/>
          </a:p>
          <a:p>
            <a:r>
              <a:rPr lang="nl-NL" dirty="0"/>
              <a:t>Valse beschuldiging!!!!</a:t>
            </a:r>
          </a:p>
        </p:txBody>
      </p:sp>
      <p:pic>
        <p:nvPicPr>
          <p:cNvPr id="6" name="Tijdelijke aanduiding voor afbeelding 5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12" r="13712"/>
          <a:stretch>
            <a:fillRect/>
          </a:stretch>
        </p:blipFill>
        <p:spPr/>
      </p:pic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Risico’s</a:t>
            </a:r>
          </a:p>
        </p:txBody>
      </p:sp>
    </p:spTree>
    <p:extLst>
      <p:ext uri="{BB962C8B-B14F-4D97-AF65-F5344CB8AC3E}">
        <p14:creationId xmlns:p14="http://schemas.microsoft.com/office/powerpoint/2010/main" val="20539429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0" y="1120466"/>
            <a:ext cx="9144000" cy="5753619"/>
          </a:xfrm>
        </p:spPr>
        <p:txBody>
          <a:bodyPr>
            <a:normAutofit lnSpcReduction="10000"/>
          </a:bodyPr>
          <a:lstStyle/>
          <a:p>
            <a:pPr marL="342900" indent="-342900">
              <a:buFontTx/>
              <a:buChar char="-"/>
            </a:pPr>
            <a:r>
              <a:rPr lang="nl-NL" dirty="0"/>
              <a:t>Ongepaste interactie – woorden en gedrag = soms</a:t>
            </a:r>
          </a:p>
          <a:p>
            <a:pPr marL="342900" indent="-342900">
              <a:buFontTx/>
              <a:buChar char="-"/>
            </a:pPr>
            <a:r>
              <a:rPr lang="nl-NL" dirty="0"/>
              <a:t>Misinterpretatie van gedrag</a:t>
            </a:r>
          </a:p>
          <a:p>
            <a:pPr marL="342900" indent="-342900">
              <a:buFontTx/>
              <a:buChar char="-"/>
            </a:pPr>
            <a:r>
              <a:rPr lang="nl-NL" dirty="0"/>
              <a:t>Gebruik van drugs/alcohol</a:t>
            </a:r>
          </a:p>
          <a:p>
            <a:endParaRPr lang="nl-NL" dirty="0"/>
          </a:p>
          <a:p>
            <a:r>
              <a:rPr lang="nl-NL" dirty="0"/>
              <a:t>Wat als incident wordt gezien als het gedrag wordt ervaren als:</a:t>
            </a:r>
          </a:p>
          <a:p>
            <a:endParaRPr lang="nl-NL" dirty="0"/>
          </a:p>
          <a:p>
            <a:r>
              <a:rPr lang="nl-NL" dirty="0"/>
              <a:t>Intimiderend </a:t>
            </a:r>
          </a:p>
          <a:p>
            <a:r>
              <a:rPr lang="nl-NL" dirty="0"/>
              <a:t>Bedreigend </a:t>
            </a:r>
          </a:p>
          <a:p>
            <a:r>
              <a:rPr lang="nl-NL" dirty="0"/>
              <a:t>Verstorend </a:t>
            </a:r>
          </a:p>
          <a:p>
            <a:r>
              <a:rPr lang="nl-NL" dirty="0"/>
              <a:t>Aanvallend</a:t>
            </a:r>
          </a:p>
          <a:p>
            <a:endParaRPr lang="nl-NL" dirty="0"/>
          </a:p>
          <a:p>
            <a:r>
              <a:rPr lang="nl-NL" dirty="0"/>
              <a:t>Valse beschuldiging kan zijn van afwijzing maar ook als “wraak” voor ander verkeerd gedrag.. “Ik zal je hebben” </a:t>
            </a:r>
          </a:p>
        </p:txBody>
      </p:sp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Oorzaken</a:t>
            </a:r>
          </a:p>
        </p:txBody>
      </p:sp>
    </p:spTree>
    <p:extLst>
      <p:ext uri="{BB962C8B-B14F-4D97-AF65-F5344CB8AC3E}">
        <p14:creationId xmlns:p14="http://schemas.microsoft.com/office/powerpoint/2010/main" val="4171325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0" y="1120466"/>
            <a:ext cx="9144000" cy="5753619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/>
              <a:t>Anyone under the age of 16 years should be considered as a child/young person for the purposes of this document </a:t>
            </a:r>
            <a:endParaRPr lang="nl-NL" dirty="0"/>
          </a:p>
          <a:p>
            <a:r>
              <a:rPr lang="en-US" dirty="0"/>
              <a:t> </a:t>
            </a:r>
            <a:endParaRPr lang="nl-NL" dirty="0"/>
          </a:p>
          <a:p>
            <a:pPr lvl="0"/>
            <a:r>
              <a:rPr lang="en-GB" dirty="0"/>
              <a:t>Vulnerable adults/adults at risk are defined as any persons aged 16 or over who:</a:t>
            </a:r>
            <a:endParaRPr lang="nl-NL" dirty="0"/>
          </a:p>
          <a:p>
            <a:r>
              <a:rPr lang="en-US" dirty="0"/>
              <a:t> </a:t>
            </a:r>
            <a:endParaRPr lang="nl-NL" dirty="0"/>
          </a:p>
          <a:p>
            <a:r>
              <a:rPr lang="en-US" dirty="0"/>
              <a:t>(a) are unable to safeguard their own wellbeing, property, rights or other interests,</a:t>
            </a:r>
            <a:endParaRPr lang="nl-NL" dirty="0"/>
          </a:p>
          <a:p>
            <a:r>
              <a:rPr lang="en-US" dirty="0"/>
              <a:t> </a:t>
            </a:r>
            <a:endParaRPr lang="nl-NL" dirty="0"/>
          </a:p>
          <a:p>
            <a:r>
              <a:rPr lang="en-US" dirty="0"/>
              <a:t>(b) are at risk of harm, and</a:t>
            </a:r>
            <a:endParaRPr lang="nl-NL" dirty="0"/>
          </a:p>
          <a:p>
            <a:r>
              <a:rPr lang="en-US" dirty="0"/>
              <a:t> </a:t>
            </a:r>
            <a:endParaRPr lang="nl-NL" dirty="0"/>
          </a:p>
          <a:p>
            <a:r>
              <a:rPr lang="en-US" dirty="0"/>
              <a:t>(c) because they are affected by disability, mental disorder, illness or physical or mental infirmity, are more vulnerable to being harmed than adults who are not so affected.</a:t>
            </a:r>
            <a:endParaRPr lang="nl-NL" dirty="0"/>
          </a:p>
        </p:txBody>
      </p:sp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Wat is </a:t>
            </a:r>
            <a:r>
              <a:rPr lang="en-US" dirty="0" err="1"/>
              <a:t>kwetsbaar</a:t>
            </a:r>
            <a:r>
              <a:rPr lang="en-US" dirty="0"/>
              <a:t>?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4009" y="0"/>
            <a:ext cx="1141072" cy="1045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8236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/>
              <a:t>Onzekerheid:</a:t>
            </a:r>
          </a:p>
          <a:p>
            <a:endParaRPr lang="nl-NL" dirty="0"/>
          </a:p>
          <a:p>
            <a:pPr marL="342900" indent="-342900">
              <a:buFontTx/>
              <a:buChar char="-"/>
            </a:pPr>
            <a:r>
              <a:rPr lang="nl-NL" dirty="0"/>
              <a:t>Ik voel me niet welkom</a:t>
            </a:r>
          </a:p>
          <a:p>
            <a:endParaRPr lang="nl-NL" dirty="0"/>
          </a:p>
          <a:p>
            <a:pPr marL="342900" indent="-342900">
              <a:buFontTx/>
              <a:buChar char="-"/>
            </a:pPr>
            <a:r>
              <a:rPr lang="nl-NL" dirty="0"/>
              <a:t>Pas ik in de groep</a:t>
            </a:r>
          </a:p>
          <a:p>
            <a:pPr marL="342900" indent="-342900">
              <a:buFontTx/>
              <a:buChar char="-"/>
            </a:pPr>
            <a:endParaRPr lang="nl-NL" dirty="0"/>
          </a:p>
          <a:p>
            <a:pPr marL="342900" indent="-342900">
              <a:buFontTx/>
              <a:buChar char="-"/>
            </a:pPr>
            <a:r>
              <a:rPr lang="nl-NL" dirty="0"/>
              <a:t>Sociale verschillen</a:t>
            </a:r>
          </a:p>
          <a:p>
            <a:endParaRPr lang="nl-NL" dirty="0"/>
          </a:p>
          <a:p>
            <a:pPr marL="342900" indent="-342900">
              <a:buFontTx/>
              <a:buChar char="-"/>
            </a:pPr>
            <a:r>
              <a:rPr lang="nl-NL" dirty="0"/>
              <a:t>Bij jongeren ontdekken van seksualiteit</a:t>
            </a:r>
          </a:p>
          <a:p>
            <a:pPr marL="342900" indent="-342900">
              <a:buFontTx/>
              <a:buChar char="-"/>
            </a:pPr>
            <a:endParaRPr lang="nl-NL" dirty="0"/>
          </a:p>
          <a:p>
            <a:r>
              <a:rPr lang="nl-NL" dirty="0"/>
              <a:t>Etc..</a:t>
            </a:r>
          </a:p>
          <a:p>
            <a:endParaRPr lang="en-US" dirty="0"/>
          </a:p>
          <a:p>
            <a:endParaRPr lang="nl-NL" dirty="0"/>
          </a:p>
        </p:txBody>
      </p:sp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 het </a:t>
            </a:r>
            <a:r>
              <a:rPr lang="en-US" dirty="0" err="1"/>
              <a:t>klein</a:t>
            </a:r>
            <a:r>
              <a:rPr lang="en-US" dirty="0"/>
              <a:t>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4009" y="0"/>
            <a:ext cx="1141072" cy="1045891"/>
          </a:xfrm>
          <a:prstGeom prst="rect">
            <a:avLst/>
          </a:prstGeom>
        </p:spPr>
      </p:pic>
      <p:pic>
        <p:nvPicPr>
          <p:cNvPr id="7" name="Tijdelijke aanduiding voor afbeelding 6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12" r="137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753803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B4232868F67AF48AD65E93A9C15FFE0" ma:contentTypeVersion="9" ma:contentTypeDescription="Een nieuw document maken." ma:contentTypeScope="" ma:versionID="34cfcf8cda78db8ab0311d98c1a19a71">
  <xsd:schema xmlns:xsd="http://www.w3.org/2001/XMLSchema" xmlns:xs="http://www.w3.org/2001/XMLSchema" xmlns:p="http://schemas.microsoft.com/office/2006/metadata/properties" xmlns:ns2="dce0f102-e7a7-4ec8-8c99-354b4e99fb61" xmlns:ns3="44c94f64-7aa9-405d-a6e5-b72ec1b99c7a" targetNamespace="http://schemas.microsoft.com/office/2006/metadata/properties" ma:root="true" ma:fieldsID="a459eb9838a2b729b1c16a21b13607bb" ns2:_="" ns3:_="">
    <xsd:import namespace="dce0f102-e7a7-4ec8-8c99-354b4e99fb61"/>
    <xsd:import namespace="44c94f64-7aa9-405d-a6e5-b72ec1b99c7a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e0f102-e7a7-4ec8-8c99-354b4e99fb6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4c94f64-7aa9-405d-a6e5-b72ec1b99c7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8F1FCFB-9745-4BEB-B536-258EAD0F9EC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B3059DD-1C4D-4958-9214-FE274384F69F}">
  <ds:schemaRefs>
    <ds:schemaRef ds:uri="http://schemas.microsoft.com/office/2006/metadata/properties"/>
    <ds:schemaRef ds:uri="http://www.w3.org/XML/1998/namespace"/>
    <ds:schemaRef ds:uri="http://purl.org/dc/dcmitype/"/>
    <ds:schemaRef ds:uri="http://schemas.microsoft.com/office/infopath/2007/PartnerControls"/>
    <ds:schemaRef ds:uri="44c94f64-7aa9-405d-a6e5-b72ec1b99c7a"/>
    <ds:schemaRef ds:uri="http://schemas.microsoft.com/office/2006/documentManagement/types"/>
    <ds:schemaRef ds:uri="http://purl.org/dc/terms/"/>
    <ds:schemaRef ds:uri="http://purl.org/dc/elements/1.1/"/>
    <ds:schemaRef ds:uri="dce0f102-e7a7-4ec8-8c99-354b4e99fb61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5BD48E65-DB33-4C8A-BF32-0F7F8000784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ce0f102-e7a7-4ec8-8c99-354b4e99fb61"/>
    <ds:schemaRef ds:uri="44c94f64-7aa9-405d-a6e5-b72ec1b99c7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Executive.thmx</Template>
  <TotalTime>10081</TotalTime>
  <Words>374</Words>
  <Application>Microsoft Office PowerPoint</Application>
  <PresentationFormat>Diavoorstelling (4:3)</PresentationFormat>
  <Paragraphs>142</Paragraphs>
  <Slides>14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21" baseType="lpstr">
      <vt:lpstr>Arial</vt:lpstr>
      <vt:lpstr>Calibri</vt:lpstr>
      <vt:lpstr>Courier New</vt:lpstr>
      <vt:lpstr>GoodOT-Bold</vt:lpstr>
      <vt:lpstr>GoodOT-Book</vt:lpstr>
      <vt:lpstr>Oswald Regular</vt:lpstr>
      <vt:lpstr>Executive</vt:lpstr>
      <vt:lpstr>Safe Guarding and Child Protection</vt:lpstr>
      <vt:lpstr>Presentatie </vt:lpstr>
      <vt:lpstr>Ervaring Windseeker </vt:lpstr>
      <vt:lpstr>De reizen</vt:lpstr>
      <vt:lpstr>Onze verplichting</vt:lpstr>
      <vt:lpstr>Risico’s</vt:lpstr>
      <vt:lpstr>Oorzaken</vt:lpstr>
      <vt:lpstr>Wat is kwetsbaar?</vt:lpstr>
      <vt:lpstr>In het klein </vt:lpstr>
      <vt:lpstr>Protocollen</vt:lpstr>
      <vt:lpstr>Voorbeelden procedures</vt:lpstr>
      <vt:lpstr>Uit het verleden</vt:lpstr>
      <vt:lpstr>Training is oplossing</vt:lpstr>
      <vt:lpstr>En nu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WINDSEEKER</dc:title>
  <dc:creator>Albert Heijn</dc:creator>
  <cp:lastModifiedBy>Pam Wennekes</cp:lastModifiedBy>
  <cp:revision>62</cp:revision>
  <dcterms:created xsi:type="dcterms:W3CDTF">2014-11-08T11:40:19Z</dcterms:created>
  <dcterms:modified xsi:type="dcterms:W3CDTF">2019-06-25T10:34:33Z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0x010100DB4232868F67AF48AD65E93A9C15FFE0</vt:lpwstr>
  </property>
</Properties>
</file>